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1" r:id="rId21"/>
    <p:sldId id="283" r:id="rId22"/>
    <p:sldId id="274" r:id="rId23"/>
    <p:sldId id="275" r:id="rId24"/>
    <p:sldId id="281" r:id="rId25"/>
    <p:sldId id="285" r:id="rId26"/>
    <p:sldId id="286" r:id="rId27"/>
    <p:sldId id="284" r:id="rId28"/>
    <p:sldId id="282"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DA0AD-0C79-455D-9AFD-531F35A0CB1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14EE7-E7B0-46B8-81C2-CEF37C8A767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56F10-1C53-48BE-844F-5A6F75502E4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AE70C-918C-4106-B9F5-0009C4C26B47}"/>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3A546F-0DD5-4016-AE6F-523618276A16}"/>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23EAD9-A313-4410-9A40-BD3780D9327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08136-1A61-4CB5-834F-FFB26548009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8" name="Footer Placeholder 7">
            <a:extLst>
              <a:ext uri="{FF2B5EF4-FFF2-40B4-BE49-F238E27FC236}">
                <a16:creationId xmlns:a16="http://schemas.microsoft.com/office/drawing/2014/main"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225C1-5F01-48B4-A421-D8D7BC2D1DEF}"/>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4" name="Footer Placeholder 3">
            <a:extLst>
              <a:ext uri="{FF2B5EF4-FFF2-40B4-BE49-F238E27FC236}">
                <a16:creationId xmlns:a16="http://schemas.microsoft.com/office/drawing/2014/main"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97850-E767-4907-8344-69B664C7CC64}"/>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3" name="Footer Placeholder 2">
            <a:extLst>
              <a:ext uri="{FF2B5EF4-FFF2-40B4-BE49-F238E27FC236}">
                <a16:creationId xmlns:a16="http://schemas.microsoft.com/office/drawing/2014/main"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94275-25A4-4FDD-8B0B-CDC6FFD72093}"/>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436D2-86B9-4F81-AB18-FDCDFECF3DB8}"/>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a:solidFill>
                  <a:srgbClr val="FAC530"/>
                </a:solidFill>
              </a:rPr>
              <a:t>Tank</a:t>
            </a:r>
          </a:p>
          <a:p>
            <a:pPr lvl="1"/>
            <a:r>
              <a:rPr lang="en-US" sz="3200" b="1" dirty="0">
                <a:solidFill>
                  <a:srgbClr val="FAC530"/>
                </a:solidFill>
              </a:rPr>
              <a:t>Frontline in a fight against non-player enemies; use their skillset and toolkit to draw the enemy's attention and have them focus their attacks on themselves</a:t>
            </a:r>
            <a:endParaRPr lang="en-US" sz="3600" b="1" dirty="0">
              <a:solidFill>
                <a:srgbClr val="FAC530"/>
              </a:solidFill>
            </a:endParaRPr>
          </a:p>
          <a:p>
            <a:r>
              <a:rPr lang="en-US" sz="3600" b="1" dirty="0">
                <a:solidFill>
                  <a:srgbClr val="FAC530"/>
                </a:solidFill>
              </a:rPr>
              <a:t>DPS</a:t>
            </a:r>
          </a:p>
          <a:p>
            <a:pPr lvl="1"/>
            <a:r>
              <a:rPr lang="en-US" sz="3200" b="1" dirty="0">
                <a:solidFill>
                  <a:srgbClr val="FAC530"/>
                </a:solidFill>
              </a:rPr>
              <a:t>Deal damage to 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a:solidFill>
                  <a:srgbClr val="FAC530"/>
                </a:solidFill>
              </a:rPr>
              <a:t>Healer</a:t>
            </a:r>
          </a:p>
          <a:p>
            <a:pPr lvl="1"/>
            <a:r>
              <a:rPr lang="en-US" sz="3200" b="1" dirty="0">
                <a:solidFill>
                  <a:srgbClr val="FAC530"/>
                </a:solidFill>
              </a:rPr>
              <a:t>Refills party members’ health pools; enables the party to keep going with the fight and also saves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Environment</a:t>
            </a:r>
          </a:p>
          <a:p>
            <a:pPr lvl="1"/>
            <a:r>
              <a:rPr lang="en-US" sz="3200" b="1" dirty="0">
                <a:solidFill>
                  <a:srgbClr val="FAC530"/>
                </a:solidFill>
              </a:rPr>
              <a:t>focuses on besting enemies not controlled by other players but by the game</a:t>
            </a:r>
            <a:endParaRPr lang="en-US" sz="3600" b="1" dirty="0">
              <a:solidFill>
                <a:srgbClr val="FAC530"/>
              </a:solidFill>
            </a:endParaRPr>
          </a:p>
          <a:p>
            <a:r>
              <a:rPr lang="en-US" sz="3600" b="1" dirty="0">
                <a:solidFill>
                  <a:srgbClr val="FAC530"/>
                </a:solidFill>
              </a:rPr>
              <a:t>Player versus Player</a:t>
            </a:r>
          </a:p>
          <a:p>
            <a:pPr lvl="1"/>
            <a:r>
              <a:rPr lang="en-US" sz="3200" b="1" dirty="0">
                <a:solidFill>
                  <a:srgbClr val="FAC530"/>
                </a:solidFill>
              </a:rPr>
              <a:t>players tend to compete with other players in different competitions</a:t>
            </a:r>
            <a:endParaRPr lang="en-US" sz="3600" b="1" dirty="0">
              <a:solidFill>
                <a:srgbClr val="FAC530"/>
              </a:solidFill>
            </a:endParaRPr>
          </a:p>
          <a:p>
            <a:r>
              <a:rPr lang="en-US" sz="3600" b="1" dirty="0">
                <a:solidFill>
                  <a:srgbClr val="FAC530"/>
                </a:solidFill>
              </a:rPr>
              <a:t>Role playing</a:t>
            </a:r>
          </a:p>
          <a:p>
            <a:pPr lvl="1"/>
            <a:r>
              <a:rPr lang="en-US" sz="3200" b="1" dirty="0">
                <a:solidFill>
                  <a:srgbClr val="FAC530"/>
                </a:solidFill>
              </a:rPr>
              <a:t>focusing more 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WoW</a:t>
            </a: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p>
        </p:txBody>
      </p:sp>
      <p:pic>
        <p:nvPicPr>
          <p:cNvPr id="15" name="Picture 14" descr="A picture containing device&#10;&#10;Description automatically generated">
            <a:extLst>
              <a:ext uri="{FF2B5EF4-FFF2-40B4-BE49-F238E27FC236}">
                <a16:creationId xmlns:a16="http://schemas.microsoft.com/office/drawing/2014/main"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640770"/>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a:t>
            </a:r>
          </a:p>
        </p:txBody>
      </p:sp>
      <p:pic>
        <p:nvPicPr>
          <p:cNvPr id="11" name="Picture 10" descr="A screenshot of a cell phone&#10;&#10;Description automatically generated">
            <a:extLst>
              <a:ext uri="{FF2B5EF4-FFF2-40B4-BE49-F238E27FC236}">
                <a16:creationId xmlns:a16="http://schemas.microsoft.com/office/drawing/2014/main" id="{5B41584C-D597-4A72-BDA7-8A24C426E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533" y="1383323"/>
            <a:ext cx="4417362" cy="5427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5E43455-325A-43EA-80F0-6DF8BEEC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032" y="1383322"/>
            <a:ext cx="4393571" cy="5427785"/>
          </a:xfrm>
          <a:prstGeom prst="rect">
            <a:avLst/>
          </a:prstGeom>
        </p:spPr>
      </p:pic>
    </p:spTree>
    <p:extLst>
      <p:ext uri="{BB962C8B-B14F-4D97-AF65-F5344CB8AC3E}">
        <p14:creationId xmlns:p14="http://schemas.microsoft.com/office/powerpoint/2010/main" val="68302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pic>
        <p:nvPicPr>
          <p:cNvPr id="7" name="Picture 6" descr="A screenshot of a cell phone&#10;&#10;Description automatically generated">
            <a:extLst>
              <a:ext uri="{FF2B5EF4-FFF2-40B4-BE49-F238E27FC236}">
                <a16:creationId xmlns:a16="http://schemas.microsoft.com/office/drawing/2014/main" id="{8E8AB1FC-994C-4E6A-BE46-695F4231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0" y="857376"/>
            <a:ext cx="4632620" cy="5943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07F12AB-8483-4802-9811-CDE3F208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81" y="176463"/>
            <a:ext cx="6217965" cy="6505074"/>
          </a:xfrm>
          <a:prstGeom prst="rect">
            <a:avLst/>
          </a:prstGeom>
        </p:spPr>
      </p:pic>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World of Warcraft Probes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Will serve as the independent variable in this study: attempt to account for potentially varying interpretations of the probes used in Bean and </a:t>
            </a:r>
            <a:r>
              <a:rPr lang="en-US" b="1" dirty="0" err="1">
                <a:solidFill>
                  <a:srgbClr val="FAC530"/>
                </a:solidFill>
              </a:rPr>
              <a:t>Groth-Marnat</a:t>
            </a:r>
            <a:r>
              <a:rPr lang="en-US" b="1" dirty="0">
                <a:solidFill>
                  <a:srgbClr val="FAC530"/>
                </a:solidFill>
              </a:rPr>
              <a:t> (2016)</a:t>
            </a:r>
          </a:p>
          <a:p>
            <a:endParaRPr lang="en-US" b="1" dirty="0">
              <a:solidFill>
                <a:srgbClr val="FAC530"/>
              </a:solidFill>
            </a:endParaRPr>
          </a:p>
        </p:txBody>
      </p:sp>
      <p:graphicFrame>
        <p:nvGraphicFramePr>
          <p:cNvPr id="4" name="Table 4">
            <a:extLst>
              <a:ext uri="{FF2B5EF4-FFF2-40B4-BE49-F238E27FC236}">
                <a16:creationId xmlns:a16="http://schemas.microsoft.com/office/drawing/2014/main" id="{2FFB99D3-B895-47AE-947C-9D1B070EF1AD}"/>
              </a:ext>
            </a:extLst>
          </p:cNvPr>
          <p:cNvGraphicFramePr>
            <a:graphicFrameLocks noGrp="1"/>
          </p:cNvGraphicFramePr>
          <p:nvPr>
            <p:extLst>
              <p:ext uri="{D42A27DB-BD31-4B8C-83A1-F6EECF244321}">
                <p14:modId xmlns:p14="http://schemas.microsoft.com/office/powerpoint/2010/main" val="2649242947"/>
              </p:ext>
            </p:extLst>
          </p:nvPr>
        </p:nvGraphicFramePr>
        <p:xfrm>
          <a:off x="1158596" y="3429000"/>
          <a:ext cx="9874807" cy="2957679"/>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val="1296284321"/>
                    </a:ext>
                  </a:extLst>
                </a:gridCol>
                <a:gridCol w="1472637">
                  <a:extLst>
                    <a:ext uri="{9D8B030D-6E8A-4147-A177-3AD203B41FA5}">
                      <a16:colId xmlns:a16="http://schemas.microsoft.com/office/drawing/2014/main" val="2690117765"/>
                    </a:ext>
                  </a:extLst>
                </a:gridCol>
                <a:gridCol w="1572127">
                  <a:extLst>
                    <a:ext uri="{9D8B030D-6E8A-4147-A177-3AD203B41FA5}">
                      <a16:colId xmlns:a16="http://schemas.microsoft.com/office/drawing/2014/main" val="4244048174"/>
                    </a:ext>
                  </a:extLst>
                </a:gridCol>
                <a:gridCol w="1804736">
                  <a:extLst>
                    <a:ext uri="{9D8B030D-6E8A-4147-A177-3AD203B41FA5}">
                      <a16:colId xmlns:a16="http://schemas.microsoft.com/office/drawing/2014/main" val="2194656863"/>
                    </a:ext>
                  </a:extLst>
                </a:gridCol>
                <a:gridCol w="1900990">
                  <a:extLst>
                    <a:ext uri="{9D8B030D-6E8A-4147-A177-3AD203B41FA5}">
                      <a16:colId xmlns:a16="http://schemas.microsoft.com/office/drawing/2014/main" val="3050409698"/>
                    </a:ext>
                  </a:extLst>
                </a:gridCol>
              </a:tblGrid>
              <a:tr h="1457366">
                <a:tc>
                  <a:txBody>
                    <a:bodyPr/>
                    <a:lstStyle/>
                    <a:p>
                      <a:pPr algn="ctr"/>
                      <a:r>
                        <a:rPr lang="en-US" dirty="0"/>
                        <a:t>Your main (or most played) World of Warcraft character is:</a:t>
                      </a:r>
                    </a:p>
                  </a:txBody>
                  <a:tcPr anchor="ctr"/>
                </a:tc>
                <a:tc>
                  <a:txBody>
                    <a:bodyPr/>
                    <a:lstStyle/>
                    <a:p>
                      <a:pPr algn="ctr"/>
                      <a:r>
                        <a:rPr lang="en-US" dirty="0"/>
                        <a:t>Race</a:t>
                      </a:r>
                    </a:p>
                  </a:txBody>
                  <a:tcPr anchor="ctr"/>
                </a:tc>
                <a:tc>
                  <a:txBody>
                    <a:bodyPr/>
                    <a:lstStyle/>
                    <a:p>
                      <a:pPr algn="ctr"/>
                      <a:r>
                        <a:rPr lang="en-US" dirty="0"/>
                        <a:t>Class</a:t>
                      </a:r>
                    </a:p>
                  </a:txBody>
                  <a:tcPr anchor="ctr"/>
                </a:tc>
                <a:tc>
                  <a:txBody>
                    <a:bodyPr/>
                    <a:lstStyle/>
                    <a:p>
                      <a:pPr algn="ctr"/>
                      <a:r>
                        <a:rPr lang="en-US" dirty="0"/>
                        <a:t>Role</a:t>
                      </a:r>
                    </a:p>
                  </a:txBody>
                  <a:tcPr anchor="ctr"/>
                </a:tc>
                <a:tc>
                  <a:txBody>
                    <a:bodyPr/>
                    <a:lstStyle/>
                    <a:p>
                      <a:pPr algn="ctr"/>
                      <a:r>
                        <a:rPr lang="en-US" dirty="0"/>
                        <a:t>Play Style</a:t>
                      </a:r>
                    </a:p>
                  </a:txBody>
                  <a:tcPr anchor="ctr"/>
                </a:tc>
                <a:extLst>
                  <a:ext uri="{0D108BD9-81ED-4DB2-BD59-A6C34878D82A}">
                    <a16:rowId xmlns:a16="http://schemas.microsoft.com/office/drawing/2014/main" val="2767226632"/>
                  </a:ext>
                </a:extLst>
              </a:tr>
              <a:tr h="1500313">
                <a:tc>
                  <a:txBody>
                    <a:bodyPr/>
                    <a:lstStyle/>
                    <a:p>
                      <a:pPr algn="ctr"/>
                      <a:r>
                        <a:rPr lang="en-US" b="1" dirty="0"/>
                        <a:t>If you were designing a World of Warcraft character that you would identify with they would be:</a:t>
                      </a:r>
                    </a:p>
                  </a:txBody>
                  <a:tcPr anchor="ctr"/>
                </a:tc>
                <a:tc>
                  <a:txBody>
                    <a:bodyPr/>
                    <a:lstStyle/>
                    <a:p>
                      <a:pPr algn="ctr"/>
                      <a:r>
                        <a:rPr lang="en-US" b="1" dirty="0"/>
                        <a:t>Race</a:t>
                      </a:r>
                    </a:p>
                  </a:txBody>
                  <a:tcPr anchor="ctr"/>
                </a:tc>
                <a:tc>
                  <a:txBody>
                    <a:bodyPr/>
                    <a:lstStyle/>
                    <a:p>
                      <a:pPr algn="ctr"/>
                      <a:r>
                        <a:rPr lang="en-US" b="1" dirty="0"/>
                        <a:t>Class</a:t>
                      </a:r>
                    </a:p>
                  </a:txBody>
                  <a:tcPr anchor="ctr"/>
                </a:tc>
                <a:tc>
                  <a:txBody>
                    <a:bodyPr/>
                    <a:lstStyle/>
                    <a:p>
                      <a:pPr algn="ctr"/>
                      <a:r>
                        <a:rPr lang="en-US" b="1" dirty="0"/>
                        <a:t>Role</a:t>
                      </a:r>
                    </a:p>
                  </a:txBody>
                  <a:tcPr anchor="ctr"/>
                </a:tc>
                <a:tc>
                  <a:txBody>
                    <a:bodyPr/>
                    <a:lstStyle/>
                    <a:p>
                      <a:pPr algn="ctr"/>
                      <a:r>
                        <a:rPr lang="en-US" b="1" dirty="0"/>
                        <a:t>Play Style</a:t>
                      </a:r>
                    </a:p>
                  </a:txBody>
                  <a:tcPr anchor="ctr"/>
                </a:tc>
                <a:extLst>
                  <a:ext uri="{0D108BD9-81ED-4DB2-BD59-A6C34878D82A}">
                    <a16:rowId xmlns:a16="http://schemas.microsoft.com/office/drawing/2014/main" val="3542353579"/>
                  </a:ext>
                </a:extLst>
              </a:tr>
            </a:tbl>
          </a:graphicData>
        </a:graphic>
      </p:graphicFrame>
    </p:spTree>
    <p:extLst>
      <p:ext uri="{BB962C8B-B14F-4D97-AF65-F5344CB8AC3E}">
        <p14:creationId xmlns:p14="http://schemas.microsoft.com/office/powerpoint/2010/main" val="97304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Including the factor of player recurrence will lead to a significant increase in the predictive power of the Big Five Inventory (BFI) model along all dimensions</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respondents</a:t>
            </a: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5032375"/>
          </a:xfrm>
        </p:spPr>
        <p:txBody>
          <a:bodyPr>
            <a:normAutofit fontScale="92500" lnSpcReduction="20000"/>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three-choice forced queries regarding race and class.</a:t>
            </a:r>
          </a:p>
          <a:p>
            <a:endParaRPr lang="en-US" b="1" dirty="0">
              <a:solidFill>
                <a:srgbClr val="FAC530"/>
              </a:solidFill>
            </a:endParaRPr>
          </a:p>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p:txBody>
      </p:sp>
    </p:spTree>
    <p:extLst>
      <p:ext uri="{BB962C8B-B14F-4D97-AF65-F5344CB8AC3E}">
        <p14:creationId xmlns:p14="http://schemas.microsoft.com/office/powerpoint/2010/main" val="16227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H7a: Participants’ responses to the motivation to play online games scale will predict their choices of play style</a:t>
            </a:r>
          </a:p>
          <a:p>
            <a:r>
              <a:rPr lang="en-US" b="1" dirty="0">
                <a:solidFill>
                  <a:srgbClr val="FAC530"/>
                </a:solidFill>
              </a:rPr>
              <a:t>H7b: Participants’ responses to the motivation to play online games scale will predict their choices of character role</a:t>
            </a:r>
          </a:p>
          <a:p>
            <a:endParaRPr lang="en-US" b="1" dirty="0">
              <a:solidFill>
                <a:srgbClr val="FAC530"/>
              </a:solidFill>
            </a:endParaRPr>
          </a:p>
          <a:p>
            <a:r>
              <a:rPr lang="en-US" b="1" dirty="0">
                <a:solidFill>
                  <a:srgbClr val="FAC530"/>
                </a:solidFill>
              </a:rPr>
              <a:t>H8: Responses to WoW probes regarding designing a character with which they identify will be predicted by BFI measures with larger effect sizes than responses based on players’ main characters. </a:t>
            </a:r>
          </a:p>
          <a:p>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a:solidFill>
                  <a:srgbClr val="FAC530"/>
                </a:solidFill>
                <a:latin typeface="Algerian" panose="04020705040A02060702" pitchFamily="82" charset="0"/>
              </a:rPr>
              <a:t>Studying Video-Gamers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52909"/>
            <a:ext cx="10515600" cy="4351338"/>
          </a:xfrm>
        </p:spPr>
        <p:txBody>
          <a:bodyPr>
            <a:normAutofit/>
          </a:bodyPr>
          <a:lstStyle/>
          <a:p>
            <a:r>
              <a:rPr lang="en-US" b="1" dirty="0">
                <a:solidFill>
                  <a:srgbClr val="FAC530"/>
                </a:solidFill>
              </a:rPr>
              <a:t>Previous research into the self-reported and behavioral tendencies of video-gamers has yielded fascinating insight into individuals’ reasons to play as well as their motivations to engage with others</a:t>
            </a:r>
          </a:p>
          <a:p>
            <a:endParaRPr lang="en-US" b="1" dirty="0">
              <a:solidFill>
                <a:srgbClr val="FAC530"/>
              </a:solidFill>
            </a:endParaRPr>
          </a:p>
          <a:p>
            <a:r>
              <a:rPr lang="en-US" b="1" dirty="0">
                <a:solidFill>
                  <a:srgbClr val="FAC530"/>
                </a:solidFill>
              </a:rPr>
              <a:t>A number of taxonomies have arisen which perceive themselves to be paramount to the discussion of video games</a:t>
            </a:r>
          </a:p>
          <a:p>
            <a:endParaRPr lang="en-US" b="1" dirty="0">
              <a:solidFill>
                <a:srgbClr val="FAC530"/>
              </a:solidFill>
            </a:endParaRPr>
          </a:p>
        </p:txBody>
      </p:sp>
      <p:pic>
        <p:nvPicPr>
          <p:cNvPr id="1026" name="Picture 2" descr="Image result for video gamer taxonomy">
            <a:extLst>
              <a:ext uri="{FF2B5EF4-FFF2-40B4-BE49-F238E27FC236}">
                <a16:creationId xmlns:a16="http://schemas.microsoft.com/office/drawing/2014/main" id="{5D443218-5EC3-4943-B3E9-57D0471295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247" y="4331368"/>
            <a:ext cx="4622395" cy="2408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deo gamer taxonomy">
            <a:extLst>
              <a:ext uri="{FF2B5EF4-FFF2-40B4-BE49-F238E27FC236}">
                <a16:creationId xmlns:a16="http://schemas.microsoft.com/office/drawing/2014/main" id="{B9F3B48D-6D41-48B8-9F00-3F7914C54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51" t="35391" r="19445" b="4032"/>
          <a:stretch/>
        </p:blipFill>
        <p:spPr bwMode="auto">
          <a:xfrm>
            <a:off x="7292623" y="4331368"/>
            <a:ext cx="3795371"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countries</a:t>
            </a:r>
          </a:p>
          <a:p>
            <a:endParaRPr lang="en-US" b="1" dirty="0">
              <a:solidFill>
                <a:srgbClr val="FAC530"/>
              </a:solidFill>
            </a:endParaRPr>
          </a:p>
          <a:p>
            <a:r>
              <a:rPr lang="en-US" b="1" dirty="0">
                <a:solidFill>
                  <a:srgbClr val="FAC530"/>
                </a:solidFill>
              </a:rPr>
              <a:t>Increasingly, young people turn to video games to fulfill their desire for hedonistic activity</a:t>
            </a: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violence</a:t>
            </a: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in game?</a:t>
            </a:r>
          </a:p>
          <a:p>
            <a:endParaRPr lang="en-US" b="1" dirty="0">
              <a:solidFill>
                <a:srgbClr val="FAC530"/>
              </a:solidFill>
            </a:endParaRPr>
          </a:p>
          <a:p>
            <a:r>
              <a:rPr lang="en-US" b="1" dirty="0">
                <a:solidFill>
                  <a:srgbClr val="FAC530"/>
                </a:solidFill>
              </a:rPr>
              <a:t>Is it possible to extend that prediction to players’ tendencies post-play?</a:t>
            </a:r>
          </a:p>
          <a:p>
            <a:endParaRPr lang="en-US" b="1" dirty="0">
              <a:solidFill>
                <a:srgbClr val="FAC530"/>
              </a:solidFill>
            </a:endParaRPr>
          </a:p>
          <a:p>
            <a:r>
              <a:rPr lang="en-US" b="1" dirty="0">
                <a:solidFill>
                  <a:srgbClr val="FAC530"/>
                </a:solidFill>
              </a:rPr>
              <a:t>If it is possible to connect predisposition to virtual enaction, and virtual enaction to post-action, can predisposition alone predict post-action?</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normAutofit/>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_____</a:t>
            </a:r>
          </a:p>
          <a:p>
            <a:endParaRPr lang="en-US" b="1" dirty="0">
              <a:solidFill>
                <a:srgbClr val="FAC530"/>
              </a:solidFill>
            </a:endParaRPr>
          </a:p>
          <a:p>
            <a:r>
              <a:rPr lang="en-US" b="1" dirty="0">
                <a:solidFill>
                  <a:srgbClr val="FAC530"/>
                </a:solidFill>
              </a:rPr>
              <a:t>Players are engaged in a struggle between ___ and ___ </a:t>
            </a:r>
          </a:p>
          <a:p>
            <a:endParaRPr lang="en-US" b="1" dirty="0">
              <a:solidFill>
                <a:srgbClr val="FAC530"/>
              </a:solidFill>
            </a:endParaRPr>
          </a:p>
          <a:p>
            <a:r>
              <a:rPr lang="en-US" b="1" dirty="0">
                <a:solidFill>
                  <a:srgbClr val="FAC530"/>
                </a:solidFill>
              </a:rPr>
              <a:t>The overarching theme of the game is that players seek to accomplish ____ while also _____</a:t>
            </a:r>
          </a:p>
          <a:p>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1031</Words>
  <Application>Microsoft Office PowerPoint</Application>
  <PresentationFormat>Widescreen</PresentationFormat>
  <Paragraphs>115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Algerian</vt:lpstr>
      <vt:lpstr>-apple-system</vt:lpstr>
      <vt:lpstr>Arial</vt:lpstr>
      <vt:lpstr>Calibri</vt:lpstr>
      <vt:lpstr>Calibri Light</vt:lpstr>
      <vt:lpstr>Office Theme</vt:lpstr>
      <vt:lpstr>PowerPoint Presentation</vt:lpstr>
      <vt:lpstr>PowerPoint Presentation</vt:lpstr>
      <vt:lpstr>Overview</vt:lpstr>
      <vt:lpstr>Background</vt:lpstr>
      <vt:lpstr>Background</vt:lpstr>
      <vt:lpstr>Background</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BFI </vt:lpstr>
      <vt:lpstr>Motivation </vt:lpstr>
      <vt:lpstr>Demographics</vt:lpstr>
      <vt:lpstr>World of Warcraft Probes</vt:lpstr>
      <vt:lpstr>Hypotheses</vt:lpstr>
      <vt:lpstr>Hypotheses</vt:lpstr>
      <vt:lpstr>Hypotheses</vt:lpstr>
      <vt:lpstr>References</vt:lpstr>
      <vt:lpstr>Questions</vt:lpstr>
      <vt:lpstr>Studying Video-Gamers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Jordan Dauble</cp:lastModifiedBy>
  <cp:revision>44</cp:revision>
  <dcterms:created xsi:type="dcterms:W3CDTF">2019-10-18T00:14:51Z</dcterms:created>
  <dcterms:modified xsi:type="dcterms:W3CDTF">2019-10-23T20:24:38Z</dcterms:modified>
</cp:coreProperties>
</file>